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Google Sans"/>
      <p:regular r:id="rId40"/>
      <p:bold r:id="rId41"/>
      <p:italic r:id="rId42"/>
      <p:boldItalic r:id="rId43"/>
    </p:embeddedFont>
    <p:embeddedFont>
      <p:font typeface="Google Sans Medium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Merriweather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44" Type="http://schemas.openxmlformats.org/officeDocument/2006/relationships/font" Target="fonts/GoogleSansMedium-regular.fntdata"/><Relationship Id="rId43" Type="http://schemas.openxmlformats.org/officeDocument/2006/relationships/font" Target="fonts/GoogleSans-boldItalic.fntdata"/><Relationship Id="rId46" Type="http://schemas.openxmlformats.org/officeDocument/2006/relationships/font" Target="fonts/GoogleSansMedium-italic.fntdata"/><Relationship Id="rId45" Type="http://schemas.openxmlformats.org/officeDocument/2006/relationships/font" Target="fonts/GoogleSa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GoogleSansMedium-boldItalic.fntdata"/><Relationship Id="rId49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7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6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908.03299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Oil_platform_in_the_North_Sea.jpg" TargetMode="External"/><Relationship Id="rId3" Type="http://schemas.openxmlformats.org/officeDocument/2006/relationships/hyperlink" Target="https://commons.wikimedia.org/wiki/File:Boeing_747_prototype_main_landing_gear.jp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victordibia/anomagram/blob/master/LICENSE" TargetMode="External"/><Relationship Id="rId3" Type="http://schemas.openxmlformats.org/officeDocument/2006/relationships/hyperlink" Target="https://anomagram.fastforwardlabs.com/#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eb9888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eb9888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c769e45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c769e45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new dataset of industrial machine sounds that we call a sound dataset for malfunctioning industrial machine investigation and inspection (MIMII dataset).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 our knowledge, there is no public dataset that contains different types of machine sounds in real factory environments.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Normal sounds were recorded for different types of industrial machines (i.e., valves, pumps, fans, and slide rails),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 to resemble a real-life scenario, various anomalous sounds were recorded (e.g., contamination, leakage, rotating unbalance, and rail damage).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purpose of releasing the MIMII dataset is to assist the machine-learning and signalprocessing community with their development of automated facility maintenance.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c769e451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c769e451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Meet ToyADMOS, A Dataset Of Miniature Machine Operating Sounds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ToyADMOS dataset is a machine operating sounds dataset of approximately 540 hours of normal machine operating sounds and over 12,000 samples of anomalous sounds collected with four microphones at a 48kHz sampling rate. 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Here, each sub-dataset consists of three types of sound data, they are normal, anomalous, and environmental. </a:t>
            </a:r>
            <a:endParaRPr sz="1200">
              <a:solidFill>
                <a:schemeClr val="dk1"/>
              </a:solidFill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67a6fa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d67a6fa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Meet ToyADMOS, A Dataset Of Miniature Machine Operating Sounds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ToyADMOS dataset is a machine operating sounds dataset of approximately 540 hours of normal machine operating sounds and over 12,000 samples of anomalous sounds collected with four microphones at a 48kHz sampling rate. 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Here, each sub-dataset consists of three types of sound data, they are normal, anomalous, and environmental. For collecting the sounds, four omnidirectional microphones (SHURE SM11-CN) were used.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ToyADMOS dataset has the following characteristics:</a:t>
            </a:r>
            <a:endParaRPr b="1"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It is designed for three ADMOS tasks: product inspection (toy car), fault diagnosis for a fixed machine (toy conveyor), and fault diagnosis for a moving machine (toy train).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Machine-operating sounds and environmental noise are individually recorded for simulating various noise levels.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All sounds are recorded with four microphones for testing noise reduction and/or data-augmentation techniques such as mix-up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In each task, multiple machines of the same class are used where each machine belongs to the same class of toys but has a different detailed structure. Since the collected operating sounds have variations depending on individual differences, the dataset can be used for testing domain-adaptation techniques to absorb individual differences and/or changes in noise level.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Each anomalous sound was recorded several times for testing a few-shot learning-based ADMOS for obtaining the characteristics of anomalous sounds from only a few samples.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released dataset consists of over 180 hours of normal machine-operating sounds and over 4,000 samples of anomalous sounds collected with four microphones at a 48-kHz sampling rate for each task.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d67a6fa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d67a6fa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Meet ToyADMOS, A Dataset Of Miniature Machine Operating Sounds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ToyADMOS dataset is a machine operating sounds dataset of approximately 540 hours of normal machine operating sounds and over 12,000 samples of anomalous sounds collected with four microphones at a 48kHz sampling rate. </a:t>
            </a:r>
            <a:endParaRPr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Here, each sub-dataset consists of three types of sound data, they are normal, anomalous, and environmental. For collecting the sounds, four omnidirectional microphones (SHURE SM11-CN) were used.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ToyADMOS dataset has the following characteristics:</a:t>
            </a:r>
            <a:endParaRPr b="1"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It is designed for three ADMOS tasks: product inspection (toy car), fault diagnosis for a fixed machine (toy conveyor), and fault diagnosis for a moving machine (toy train).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Machine-operating sounds and environmental noise are individually recorded for simulating various noise levels.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All sounds are recorded with four microphones for testing noise reduction and/or data-augmentation techniques such as mix-up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In each task, multiple machines of the same class are used where each machine belongs to the same class of toys but has a different detailed structure. Since the collected operating sounds have variations depending on individual differences, the dataset can be used for testing domain-adaptation techniques to absorb individual differences and/or changes in noise level.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Each anomalous sound was recorded several times for testing a few-shot learning-based ADMOS for obtaining the characteristics of anomalous sounds from only a few samples.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released dataset consists of over 180 hours of normal machine-operating sounds and over 4,000 samples of anomalous sounds collected with four microphones at a 48-kHz sampling rate for each task.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2"/>
              </a:rPr>
              <a:t>https://arxiv.org/abs/1908.03299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d67a6fa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d67a6fa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ToyADMOS dataset has the following characteristics:</a:t>
            </a:r>
            <a:endParaRPr b="1" sz="120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It is designed for three ADMOS tasks: product inspection (toy car), fault diagnosis for a fixed machine (toy conveyor), and fault diagnosis for a moving machine (toy train).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Machine-operating sounds and environmental noise are individually recorded for simulating various noise levels.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All sounds are recorded with four microphones for testing noise reduction and/or data-augmentation techniques such as mix-up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In each task, multiple machines of the same class are used where each machine belongs to the same class of toys but has a different detailed structure. Since the collected operating sounds have variations depending on individual differences, the dataset can be used for testing domain-adaptation techniques to absorb individual differences and/or changes in noise level.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Each anomalous sound was recorded several times for testing a few-shot learning-based ADMOS for obtaining the characteristics of anomalous sounds from only a few samples.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350"/>
              <a:buFont typeface="Merriweather"/>
              <a:buChar char="●"/>
            </a:pPr>
            <a:r>
              <a:rPr lang="en" sz="1350">
                <a:solidFill>
                  <a:srgbClr val="0A0A0A"/>
                </a:solidFill>
                <a:latin typeface="Merriweather"/>
                <a:ea typeface="Merriweather"/>
                <a:cs typeface="Merriweather"/>
                <a:sym typeface="Merriweather"/>
              </a:rPr>
              <a:t>The released dataset consists of over 180 hours of normal machine-operating sounds and over 4,000 samples of anomalous sounds collected with four microphones at a 48-kHz sampling rate for each task.</a:t>
            </a:r>
            <a:endParaRPr sz="1350">
              <a:solidFill>
                <a:srgbClr val="0A0A0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d67a6fa2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d67a6fa2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67a6fa2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67a6fa2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d67a6fa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d67a6fa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d67a6fa2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d67a6fa2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67a6fa2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d67a6fa2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d67a6fa2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d67a6fa2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Bandwidth, Battery, Latency, Accuracy,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 ML Pipeline = Real World case studies of how to anomaly detection implemented in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and of anomaly detection models in Colab!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d67a6fa28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d67a6fa2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769e451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c769e451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models will essentially </a:t>
            </a:r>
            <a:r>
              <a:rPr b="1" lang="en"/>
              <a:t>intentionally “overfit”</a:t>
            </a:r>
            <a:r>
              <a:rPr lang="en"/>
              <a:t> to the training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https://commons.wikimedia.org/wiki/File:Oil_platform_in_the_North_Sea.jpg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https://commons.wikimedia.org/wiki/File:Boeing_747_prototype_main_landing_gear.jpg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d67a6fa2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d67a6fa2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Bandwidth, Battery, Latency, Accuracy,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 ML Pipeline = Real World case studies of how to anomaly detection implemented in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and of anomaly detection models in Colab!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d67a6fa2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d67a6fa2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more applications of tinyML in industry. Next you will read about a few other unique real world examples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8809e31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8809e31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employ unsupervised learning. Which trains a model to look for previously undetected patterns in a data set with no pre-existing labels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d8ee1ea4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d8ee1ea4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employ unsupervised learning. Which trains a model to look for previously undetected patterns in a data set with no pre-existing labels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d8ee1ea4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d8ee1ea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employ unsupervised learning. Which trains a model to look for previously undetected patterns in a data set with no pre-existing labels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d8ee1ea4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d8ee1ea4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employ unsupervised learning. Which trains a model to look for previously undetected patterns in a data set with no pre-existing labels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d67a6f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d67a6f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67a6fa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67a6fa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d8ee1ea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d8ee1ea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previous we’ve covered, the application designer knows what want data to detect. For keyword spotting we know that we want to activate the system when a specific word or set of words is detected.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809e310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809e310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Collecting data on anomalies can be challenging as it involves capturing an </a:t>
            </a:r>
            <a:r>
              <a:rPr lang="en" sz="1600"/>
              <a:t>inherently</a:t>
            </a:r>
            <a:r>
              <a:rPr lang="en" sz="1600"/>
              <a:t> rare event. Additionally, it can cost a significant </a:t>
            </a:r>
            <a:r>
              <a:rPr lang="en" sz="1600"/>
              <a:t>amount</a:t>
            </a:r>
            <a:r>
              <a:rPr lang="en" sz="1600"/>
              <a:t> of money as it often involves reaching a critical failure state.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https://pixabay.com/ru/photos/%D1%81%D0%BB%D0%BE%D0%BC%D0%B0%D0%BD%D0%BD%D1%8B%D0%B5-%D0%BF%D1%80%D0%BE%D0%BC%D1%8B%D1%88%D0%BB%D0%B5%D0%BD%D0%BD%D1%8B%D0%B5-%D1%82%D0%BE%D0%B2%D0%B0%D1%80%D1%8B-%D1%80%D0%B0%D1%81%D0%BF%D0%B0%D0%B4-1513205/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8809e31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8809e3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Normal data is an closed set, meaning we know what normal operation looks like and can easily capture that data.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MIT liscenece shoudl be good </a:t>
            </a: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https://github.com/victordibia/anomagram/blob/master/LICENSE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 Screenshots from </a:t>
            </a: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https://anomagram.fastforwardlabs.com/#/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757185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757185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Abnormal data is an open set since a system can fail in any number of unpredictable ways. (Unknown unknowns)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Therefore we need a way to train a model to detect something that we can’t capture complete in our dataset.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127ad2c5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127ad2c5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Adds an additional challenge to training. There is far more ‘normal’ data than ‘abnormal’ but it’s critical to </a:t>
            </a:r>
            <a:r>
              <a:rPr lang="en" sz="1900"/>
              <a:t>catch</a:t>
            </a:r>
            <a:r>
              <a:rPr lang="en" sz="1900"/>
              <a:t> the anomaly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Always g</a:t>
            </a:r>
            <a:r>
              <a:rPr lang="en" sz="1900"/>
              <a:t>uessing</a:t>
            </a:r>
            <a:r>
              <a:rPr lang="en" sz="1900"/>
              <a:t> no anomaly would lead to high </a:t>
            </a:r>
            <a:r>
              <a:rPr lang="en" sz="1900"/>
              <a:t>perceived</a:t>
            </a:r>
            <a:r>
              <a:rPr lang="en" sz="1900"/>
              <a:t> accuracy</a:t>
            </a:r>
            <a:endParaRPr sz="1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3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5539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21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 Datasets</a:t>
            </a:r>
            <a:endParaRPr/>
          </a:p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545450" y="2792800"/>
            <a:ext cx="4694700" cy="1996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344500" y="1546975"/>
            <a:ext cx="5252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Sound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Dataset for Malfunctioning Industrial Machine Investigation (MIMII)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Anomaly Detection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Example: </a:t>
            </a:r>
            <a:r>
              <a:rPr b="1"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MIMII Dataset</a:t>
            </a:r>
            <a:endParaRPr b="1"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5682150" y="4636600"/>
            <a:ext cx="3216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Purohit, Harsh, et al. "MIMII dataset: Sound dataset for malfunctioning industrial machine investigation and inspection." (2019).</a:t>
            </a:r>
            <a:endParaRPr sz="7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25" y="2974475"/>
            <a:ext cx="4259876" cy="16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475" y="529150"/>
            <a:ext cx="3788350" cy="385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344500" y="1546975"/>
            <a:ext cx="42840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540 hours</a:t>
            </a:r>
            <a:r>
              <a:rPr lang="en">
                <a:solidFill>
                  <a:schemeClr val="dk1"/>
                </a:solidFill>
              </a:rPr>
              <a:t> of s</a:t>
            </a:r>
            <a:r>
              <a:rPr lang="en">
                <a:solidFill>
                  <a:schemeClr val="dk1"/>
                </a:solidFill>
              </a:rPr>
              <a:t>ound for </a:t>
            </a:r>
            <a:r>
              <a:rPr i="1" lang="en">
                <a:solidFill>
                  <a:schemeClr val="dk1"/>
                </a:solidFill>
              </a:rPr>
              <a:t>anomaly detection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2"/>
          <p:cNvSpPr txBox="1"/>
          <p:nvPr>
            <p:ph type="title"/>
          </p:nvPr>
        </p:nvSpPr>
        <p:spPr>
          <a:xfrm>
            <a:off x="344500" y="603900"/>
            <a:ext cx="861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ToyADMOS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344500" y="1546975"/>
            <a:ext cx="42840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3"/>
                </a:solidFill>
              </a:rPr>
              <a:t>540 hours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of sound for </a:t>
            </a:r>
            <a:r>
              <a:rPr i="1" lang="en">
                <a:solidFill>
                  <a:schemeClr val="dk1"/>
                </a:solidFill>
              </a:rPr>
              <a:t>anomaly detection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</a:t>
            </a:r>
            <a:r>
              <a:rPr b="1" lang="en">
                <a:solidFill>
                  <a:schemeClr val="dk1"/>
                </a:solidFill>
              </a:rPr>
              <a:t>toys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Conveyor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Train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344500" y="603900"/>
            <a:ext cx="861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ToyADMOS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344500" y="1546975"/>
            <a:ext cx="42840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540 hours</a:t>
            </a:r>
            <a:r>
              <a:rPr lang="en">
                <a:solidFill>
                  <a:schemeClr val="dk1"/>
                </a:solidFill>
              </a:rPr>
              <a:t> of sound for </a:t>
            </a:r>
            <a:r>
              <a:rPr i="1" lang="en">
                <a:solidFill>
                  <a:schemeClr val="dk1"/>
                </a:solidFill>
              </a:rPr>
              <a:t>anomaly detection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</a:t>
            </a:r>
            <a:r>
              <a:rPr b="1" lang="en">
                <a:solidFill>
                  <a:schemeClr val="accent4"/>
                </a:solidFill>
              </a:rPr>
              <a:t>toys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Conveyor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Train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34"/>
          <p:cNvSpPr txBox="1"/>
          <p:nvPr>
            <p:ph type="title"/>
          </p:nvPr>
        </p:nvSpPr>
        <p:spPr>
          <a:xfrm>
            <a:off x="344500" y="603900"/>
            <a:ext cx="861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ToyADMOS</a:t>
            </a:r>
            <a:endParaRPr b="1"/>
          </a:p>
        </p:txBody>
      </p:sp>
      <p:pic>
        <p:nvPicPr>
          <p:cNvPr id="319" name="Google Shape;319;p34"/>
          <p:cNvPicPr preferRelativeResize="0"/>
          <p:nvPr/>
        </p:nvPicPr>
        <p:blipFill rotWithShape="1">
          <a:blip r:embed="rId3">
            <a:alphaModFix/>
          </a:blip>
          <a:srcRect b="1156" l="236" r="1182" t="0"/>
          <a:stretch/>
        </p:blipFill>
        <p:spPr>
          <a:xfrm>
            <a:off x="5319288" y="763563"/>
            <a:ext cx="3054173" cy="213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63400" y="2779237"/>
            <a:ext cx="1565949" cy="22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idx="1" type="body"/>
          </p:nvPr>
        </p:nvSpPr>
        <p:spPr>
          <a:xfrm>
            <a:off x="344500" y="1546975"/>
            <a:ext cx="42840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540 hours</a:t>
            </a:r>
            <a:r>
              <a:rPr lang="en">
                <a:solidFill>
                  <a:schemeClr val="dk1"/>
                </a:solidFill>
              </a:rPr>
              <a:t> of sound for </a:t>
            </a:r>
            <a:r>
              <a:rPr i="1" lang="en">
                <a:solidFill>
                  <a:schemeClr val="dk1"/>
                </a:solidFill>
              </a:rPr>
              <a:t>anomaly detection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Based on </a:t>
            </a:r>
            <a:r>
              <a:rPr b="1" lang="en">
                <a:solidFill>
                  <a:schemeClr val="dk1"/>
                </a:solidFill>
              </a:rPr>
              <a:t>toys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Conveyor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Train</a:t>
            </a:r>
            <a:br>
              <a:rPr lang="en">
                <a:solidFill>
                  <a:schemeClr val="dk1"/>
                </a:solidFill>
              </a:rPr>
            </a:br>
            <a:endParaRPr sz="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Anomalies captured by </a:t>
            </a:r>
            <a:r>
              <a:rPr b="1" lang="en">
                <a:solidFill>
                  <a:schemeClr val="accent2"/>
                </a:solidFill>
              </a:rPr>
              <a:t>deliberately damaging</a:t>
            </a:r>
            <a:r>
              <a:rPr lang="en">
                <a:solidFill>
                  <a:schemeClr val="dk1"/>
                </a:solidFill>
              </a:rPr>
              <a:t> the toys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344500" y="603900"/>
            <a:ext cx="861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ToyADMOS</a:t>
            </a:r>
            <a:endParaRPr b="1"/>
          </a:p>
        </p:txBody>
      </p:sp>
      <p:pic>
        <p:nvPicPr>
          <p:cNvPr id="327" name="Google Shape;327;p35"/>
          <p:cNvPicPr preferRelativeResize="0"/>
          <p:nvPr/>
        </p:nvPicPr>
        <p:blipFill rotWithShape="1">
          <a:blip r:embed="rId3">
            <a:alphaModFix/>
          </a:blip>
          <a:srcRect b="1156" l="236" r="1182" t="0"/>
          <a:stretch/>
        </p:blipFill>
        <p:spPr>
          <a:xfrm>
            <a:off x="5319288" y="763563"/>
            <a:ext cx="3054173" cy="213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63400" y="2779237"/>
            <a:ext cx="1565949" cy="22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Designed for </a:t>
            </a:r>
            <a:r>
              <a:rPr b="1" lang="en">
                <a:solidFill>
                  <a:schemeClr val="dk1"/>
                </a:solidFill>
              </a:rPr>
              <a:t>three ADMOS tasks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Product </a:t>
            </a:r>
            <a:r>
              <a:rPr b="1" lang="en">
                <a:solidFill>
                  <a:schemeClr val="accent2"/>
                </a:solidFill>
              </a:rPr>
              <a:t>inspection</a:t>
            </a:r>
            <a:r>
              <a:rPr lang="en">
                <a:solidFill>
                  <a:schemeClr val="dk1"/>
                </a:solidFill>
              </a:rPr>
              <a:t> (toy car),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>
                <a:solidFill>
                  <a:schemeClr val="accent2"/>
                </a:solidFill>
              </a:rPr>
              <a:t>Fault diagnosis</a:t>
            </a:r>
            <a:r>
              <a:rPr lang="en">
                <a:solidFill>
                  <a:schemeClr val="dk1"/>
                </a:solidFill>
              </a:rPr>
              <a:t> for a </a:t>
            </a:r>
            <a:r>
              <a:rPr b="1" lang="en">
                <a:solidFill>
                  <a:schemeClr val="accent2"/>
                </a:solidFill>
              </a:rPr>
              <a:t>fixed</a:t>
            </a:r>
            <a:r>
              <a:rPr lang="en">
                <a:solidFill>
                  <a:schemeClr val="dk1"/>
                </a:solidFill>
              </a:rPr>
              <a:t> machine (toy conveyor)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>
                <a:solidFill>
                  <a:schemeClr val="accent2"/>
                </a:solidFill>
              </a:rPr>
              <a:t>Fault diagnosis</a:t>
            </a:r>
            <a:r>
              <a:rPr lang="en">
                <a:solidFill>
                  <a:schemeClr val="dk1"/>
                </a:solidFill>
              </a:rPr>
              <a:t> for a </a:t>
            </a:r>
            <a:r>
              <a:rPr b="1" lang="en">
                <a:solidFill>
                  <a:schemeClr val="accent2"/>
                </a:solidFill>
              </a:rPr>
              <a:t>moving</a:t>
            </a:r>
            <a:r>
              <a:rPr lang="en">
                <a:solidFill>
                  <a:schemeClr val="dk1"/>
                </a:solidFill>
              </a:rPr>
              <a:t> machine (toy train)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Designed for </a:t>
            </a:r>
            <a:r>
              <a:rPr b="1" lang="en">
                <a:solidFill>
                  <a:schemeClr val="dk2"/>
                </a:solidFill>
              </a:rPr>
              <a:t>three ADMOS tasks</a:t>
            </a:r>
            <a:r>
              <a:rPr lang="en">
                <a:solidFill>
                  <a:schemeClr val="dk2"/>
                </a:solidFill>
              </a:rPr>
              <a:t>: 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Product </a:t>
            </a:r>
            <a:r>
              <a:rPr b="1" lang="en">
                <a:solidFill>
                  <a:schemeClr val="dk2"/>
                </a:solidFill>
              </a:rPr>
              <a:t>inspection</a:t>
            </a:r>
            <a:r>
              <a:rPr lang="en">
                <a:solidFill>
                  <a:schemeClr val="dk2"/>
                </a:solidFill>
              </a:rPr>
              <a:t> (toy car), 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Fault diagnosis</a:t>
            </a:r>
            <a:r>
              <a:rPr lang="en">
                <a:solidFill>
                  <a:schemeClr val="dk2"/>
                </a:solidFill>
              </a:rPr>
              <a:t> for a </a:t>
            </a:r>
            <a:r>
              <a:rPr b="1" lang="en">
                <a:solidFill>
                  <a:schemeClr val="dk2"/>
                </a:solidFill>
              </a:rPr>
              <a:t>fixed</a:t>
            </a:r>
            <a:r>
              <a:rPr lang="en">
                <a:solidFill>
                  <a:schemeClr val="dk2"/>
                </a:solidFill>
              </a:rPr>
              <a:t> machine (toy conveyor)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Fault diagnosis</a:t>
            </a:r>
            <a:r>
              <a:rPr lang="en">
                <a:solidFill>
                  <a:schemeClr val="dk2"/>
                </a:solidFill>
              </a:rPr>
              <a:t> for a </a:t>
            </a:r>
            <a:r>
              <a:rPr b="1" lang="en">
                <a:solidFill>
                  <a:schemeClr val="dk2"/>
                </a:solidFill>
              </a:rPr>
              <a:t>moving</a:t>
            </a:r>
            <a:r>
              <a:rPr lang="en">
                <a:solidFill>
                  <a:schemeClr val="dk2"/>
                </a:solidFill>
              </a:rPr>
              <a:t> machine (toy train)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i="1" lang="en">
                <a:solidFill>
                  <a:schemeClr val="accent1"/>
                </a:solidFill>
              </a:rPr>
              <a:t>Machine-operating sounds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i="1" lang="en">
                <a:solidFill>
                  <a:schemeClr val="accent4"/>
                </a:solidFill>
              </a:rPr>
              <a:t>environmental noise</a:t>
            </a:r>
            <a:r>
              <a:rPr lang="en">
                <a:solidFill>
                  <a:schemeClr val="dk1"/>
                </a:solidFill>
              </a:rPr>
              <a:t> are individually recorded for simulating various noise levels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3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Designed for </a:t>
            </a:r>
            <a:r>
              <a:rPr b="1" lang="en">
                <a:solidFill>
                  <a:schemeClr val="dk2"/>
                </a:solidFill>
              </a:rPr>
              <a:t>three ADMOS tasks</a:t>
            </a:r>
            <a:r>
              <a:rPr lang="en">
                <a:solidFill>
                  <a:schemeClr val="dk2"/>
                </a:solidFill>
              </a:rPr>
              <a:t>: 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Product </a:t>
            </a:r>
            <a:r>
              <a:rPr b="1" lang="en">
                <a:solidFill>
                  <a:schemeClr val="dk2"/>
                </a:solidFill>
              </a:rPr>
              <a:t>inspection</a:t>
            </a:r>
            <a:r>
              <a:rPr lang="en">
                <a:solidFill>
                  <a:schemeClr val="dk2"/>
                </a:solidFill>
              </a:rPr>
              <a:t> (toy car), 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Fault diagnosis</a:t>
            </a:r>
            <a:r>
              <a:rPr lang="en">
                <a:solidFill>
                  <a:schemeClr val="dk2"/>
                </a:solidFill>
              </a:rPr>
              <a:t> for a </a:t>
            </a:r>
            <a:r>
              <a:rPr b="1" lang="en">
                <a:solidFill>
                  <a:schemeClr val="dk2"/>
                </a:solidFill>
              </a:rPr>
              <a:t>fixed</a:t>
            </a:r>
            <a:r>
              <a:rPr lang="en">
                <a:solidFill>
                  <a:schemeClr val="dk2"/>
                </a:solidFill>
              </a:rPr>
              <a:t> machine (toy conveyor)</a:t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Fault diagnosis</a:t>
            </a:r>
            <a:r>
              <a:rPr lang="en">
                <a:solidFill>
                  <a:schemeClr val="dk2"/>
                </a:solidFill>
              </a:rPr>
              <a:t> for a </a:t>
            </a:r>
            <a:r>
              <a:rPr b="1" lang="en">
                <a:solidFill>
                  <a:schemeClr val="dk2"/>
                </a:solidFill>
              </a:rPr>
              <a:t>moving</a:t>
            </a:r>
            <a:r>
              <a:rPr lang="en">
                <a:solidFill>
                  <a:schemeClr val="dk2"/>
                </a:solidFill>
              </a:rPr>
              <a:t> machine (toy train)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i="1" lang="en">
                <a:solidFill>
                  <a:schemeClr val="dk2"/>
                </a:solidFill>
              </a:rPr>
              <a:t>Machine-operating sounds</a:t>
            </a:r>
            <a:r>
              <a:rPr lang="en">
                <a:solidFill>
                  <a:schemeClr val="dk2"/>
                </a:solidFill>
              </a:rPr>
              <a:t> and </a:t>
            </a:r>
            <a:r>
              <a:rPr b="1" i="1" lang="en">
                <a:solidFill>
                  <a:schemeClr val="dk2"/>
                </a:solidFill>
              </a:rPr>
              <a:t>environmental noise</a:t>
            </a:r>
            <a:r>
              <a:rPr lang="en">
                <a:solidFill>
                  <a:schemeClr val="dk2"/>
                </a:solidFill>
              </a:rPr>
              <a:t> are individually recorded for simulating various noise levels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sounds are recorded with </a:t>
            </a:r>
            <a:r>
              <a:rPr b="1" lang="en">
                <a:solidFill>
                  <a:schemeClr val="dk1"/>
                </a:solidFill>
              </a:rPr>
              <a:t>four microphones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Testing </a:t>
            </a:r>
            <a:r>
              <a:rPr b="1" lang="en">
                <a:solidFill>
                  <a:schemeClr val="accent3"/>
                </a:solidFill>
              </a:rPr>
              <a:t>noise reduction</a:t>
            </a:r>
            <a:endParaRPr b="1">
              <a:solidFill>
                <a:schemeClr val="accent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>
                <a:solidFill>
                  <a:schemeClr val="accent3"/>
                </a:solidFill>
              </a:rPr>
              <a:t>Data-augmentation</a:t>
            </a:r>
            <a:r>
              <a:rPr lang="en">
                <a:solidFill>
                  <a:schemeClr val="dk1"/>
                </a:solidFill>
              </a:rPr>
              <a:t> techniques such as mix-up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6" name="Google Shape;346;p3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Record </a:t>
            </a:r>
            <a:r>
              <a:rPr b="1" lang="en">
                <a:solidFill>
                  <a:schemeClr val="accent1"/>
                </a:solidFill>
              </a:rPr>
              <a:t>multiple machines of same class</a:t>
            </a:r>
            <a:endParaRPr b="1"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Different structure → </a:t>
            </a:r>
            <a:r>
              <a:rPr b="1" lang="en">
                <a:solidFill>
                  <a:schemeClr val="accent1"/>
                </a:solidFill>
              </a:rPr>
              <a:t>Individual variations</a:t>
            </a:r>
            <a:r>
              <a:rPr lang="en">
                <a:solidFill>
                  <a:schemeClr val="dk1"/>
                </a:solidFill>
              </a:rPr>
              <a:t> despite same toy class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3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Record </a:t>
            </a:r>
            <a:r>
              <a:rPr b="1" lang="en">
                <a:solidFill>
                  <a:schemeClr val="dk2"/>
                </a:solidFill>
              </a:rPr>
              <a:t>multiple machines of same class</a:t>
            </a:r>
            <a:endParaRPr b="1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Different structure → </a:t>
            </a:r>
            <a:r>
              <a:rPr b="1" lang="en">
                <a:solidFill>
                  <a:schemeClr val="dk2"/>
                </a:solidFill>
              </a:rPr>
              <a:t>Individual variations</a:t>
            </a:r>
            <a:r>
              <a:rPr lang="en">
                <a:solidFill>
                  <a:schemeClr val="dk2"/>
                </a:solidFill>
              </a:rPr>
              <a:t> despite same toy class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Record </a:t>
            </a:r>
            <a:r>
              <a:rPr b="1" lang="en">
                <a:solidFill>
                  <a:schemeClr val="accent2"/>
                </a:solidFill>
              </a:rPr>
              <a:t>several times</a:t>
            </a:r>
            <a:endParaRPr b="1">
              <a:solidFill>
                <a:schemeClr val="accen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>
                <a:solidFill>
                  <a:schemeClr val="accent2"/>
                </a:solidFill>
              </a:rPr>
              <a:t>Anomalous sound</a:t>
            </a:r>
            <a:r>
              <a:rPr lang="en">
                <a:solidFill>
                  <a:schemeClr val="dk1"/>
                </a:solidFill>
              </a:rPr>
              <a:t> characteristics from few samples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4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learn?</a:t>
            </a:r>
            <a:endParaRPr/>
          </a:p>
        </p:txBody>
      </p:sp>
      <p:grpSp>
        <p:nvGrpSpPr>
          <p:cNvPr id="110" name="Google Shape;110;p23"/>
          <p:cNvGrpSpPr/>
          <p:nvPr/>
        </p:nvGrpSpPr>
        <p:grpSpPr>
          <a:xfrm>
            <a:off x="6762255" y="2040391"/>
            <a:ext cx="1374192" cy="810029"/>
            <a:chOff x="657363" y="2284129"/>
            <a:chExt cx="1110637" cy="654675"/>
          </a:xfrm>
        </p:grpSpPr>
        <p:sp>
          <p:nvSpPr>
            <p:cNvPr id="111" name="Google Shape;111;p23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3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3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23"/>
          <p:cNvSpPr/>
          <p:nvPr/>
        </p:nvSpPr>
        <p:spPr>
          <a:xfrm>
            <a:off x="3445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an Anomaly Detection Application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37" y="1757885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322185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Anomaly Detection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ML Pipeline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0992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Training, Testing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in Colab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3"/>
          <p:cNvSpPr/>
          <p:nvPr/>
        </p:nvSpPr>
        <p:spPr>
          <a:xfrm>
            <a:off x="5273415" y="2126525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2901914" y="2126525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4296903" y="2126525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3582620" y="2126525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2986744" y="2161925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80374" y="2161928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403312" y="2161928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373859" y="2161934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2900158" y="2484095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13934" l="17159" r="17570" t="15404"/>
          <a:stretch/>
        </p:blipFill>
        <p:spPr>
          <a:xfrm>
            <a:off x="3424915" y="2504674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4403312" y="2484095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5">
            <a:alphaModFix/>
          </a:blip>
          <a:srcRect b="11417" l="5992" r="6018" t="15252"/>
          <a:stretch/>
        </p:blipFill>
        <p:spPr>
          <a:xfrm>
            <a:off x="4637623" y="2518858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5429698" y="2484105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11419" l="5992" r="6018" t="60195"/>
          <a:stretch/>
        </p:blipFill>
        <p:spPr>
          <a:xfrm>
            <a:off x="5470536" y="2652378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5">
            <a:alphaModFix/>
          </a:blip>
          <a:srcRect b="38405" l="34518" r="33909" t="14319"/>
          <a:stretch/>
        </p:blipFill>
        <p:spPr>
          <a:xfrm>
            <a:off x="5723455" y="2511100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853242" y="2640531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6371822" y="1281700"/>
            <a:ext cx="2246100" cy="3218700"/>
          </a:xfrm>
          <a:prstGeom prst="rect">
            <a:avLst/>
          </a:prstGeom>
          <a:solidFill>
            <a:srgbClr val="FFFFFF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466525" y="1524775"/>
            <a:ext cx="2435400" cy="3218700"/>
          </a:xfrm>
          <a:prstGeom prst="rect">
            <a:avLst/>
          </a:prstGeom>
          <a:solidFill>
            <a:srgbClr val="FFFFFF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Record </a:t>
            </a:r>
            <a:r>
              <a:rPr b="1" lang="en">
                <a:solidFill>
                  <a:schemeClr val="dk2"/>
                </a:solidFill>
              </a:rPr>
              <a:t>multiple machines of same class</a:t>
            </a:r>
            <a:endParaRPr b="1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Different structure → </a:t>
            </a:r>
            <a:r>
              <a:rPr b="1" lang="en">
                <a:solidFill>
                  <a:schemeClr val="dk2"/>
                </a:solidFill>
              </a:rPr>
              <a:t>Individual variations</a:t>
            </a:r>
            <a:r>
              <a:rPr lang="en">
                <a:solidFill>
                  <a:schemeClr val="dk2"/>
                </a:solidFill>
              </a:rPr>
              <a:t> despite same toy class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Record </a:t>
            </a:r>
            <a:r>
              <a:rPr b="1" lang="en">
                <a:solidFill>
                  <a:schemeClr val="dk2"/>
                </a:solidFill>
              </a:rPr>
              <a:t>several times</a:t>
            </a:r>
            <a:endParaRPr b="1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b="1" lang="en">
                <a:solidFill>
                  <a:schemeClr val="dk2"/>
                </a:solidFill>
              </a:rPr>
              <a:t>Anomalous sound</a:t>
            </a:r>
            <a:r>
              <a:rPr lang="en">
                <a:solidFill>
                  <a:schemeClr val="dk2"/>
                </a:solidFill>
              </a:rPr>
              <a:t> characteristics from few samples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180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4"/>
                </a:solidFill>
              </a:rPr>
              <a:t>hours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of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accent4"/>
                </a:solidFill>
              </a:rPr>
              <a:t>normal machine-operating sounds</a:t>
            </a:r>
            <a:r>
              <a:rPr b="1" lang="en">
                <a:solidFill>
                  <a:schemeClr val="dk1"/>
                </a:solidFill>
              </a:rPr>
              <a:t> 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alongside </a:t>
            </a:r>
            <a:r>
              <a:rPr b="1" lang="en">
                <a:solidFill>
                  <a:schemeClr val="accent1"/>
                </a:solidFill>
              </a:rPr>
              <a:t>over 4,000 samples of anomalous sounds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collected at a </a:t>
            </a:r>
            <a:r>
              <a:rPr b="1" lang="en">
                <a:solidFill>
                  <a:schemeClr val="dk1"/>
                </a:solidFill>
              </a:rPr>
              <a:t>48kHz</a:t>
            </a:r>
            <a:r>
              <a:rPr lang="en">
                <a:solidFill>
                  <a:schemeClr val="dk1"/>
                </a:solidFill>
              </a:rPr>
              <a:t> sampling rate for each task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4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ToyADMOS</a:t>
            </a:r>
            <a:r>
              <a:rPr lang="en">
                <a:solidFill>
                  <a:schemeClr val="dk1"/>
                </a:solidFill>
              </a:rPr>
              <a:t> Dataset </a:t>
            </a:r>
            <a:r>
              <a:rPr b="1" lang="en">
                <a:solidFill>
                  <a:schemeClr val="dk1"/>
                </a:solidFill>
              </a:rPr>
              <a:t>Characteristics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344500" y="1338900"/>
            <a:ext cx="84477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anomaly detection model will be </a:t>
            </a:r>
            <a:r>
              <a:rPr b="1" lang="en">
                <a:solidFill>
                  <a:schemeClr val="accent1"/>
                </a:solidFill>
              </a:rPr>
              <a:t>very specific</a:t>
            </a:r>
            <a:r>
              <a:rPr lang="en">
                <a:solidFill>
                  <a:schemeClr val="dk1"/>
                </a:solidFill>
              </a:rPr>
              <a:t> to the training set and therefore </a:t>
            </a:r>
            <a:r>
              <a:rPr b="1" lang="en">
                <a:solidFill>
                  <a:schemeClr val="accent2"/>
                </a:solidFill>
              </a:rPr>
              <a:t>difficult to generalize</a:t>
            </a:r>
            <a:r>
              <a:rPr lang="en">
                <a:solidFill>
                  <a:schemeClr val="dk1"/>
                </a:solidFill>
              </a:rPr>
              <a:t> to other deployment environments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344500" y="603900"/>
            <a:ext cx="861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 Transferability</a:t>
            </a:r>
            <a:endParaRPr b="1"/>
          </a:p>
        </p:txBody>
      </p:sp>
      <p:grpSp>
        <p:nvGrpSpPr>
          <p:cNvPr id="371" name="Google Shape;371;p42"/>
          <p:cNvGrpSpPr/>
          <p:nvPr/>
        </p:nvGrpSpPr>
        <p:grpSpPr>
          <a:xfrm>
            <a:off x="4097580" y="3094645"/>
            <a:ext cx="948833" cy="942263"/>
            <a:chOff x="3956075" y="3107825"/>
            <a:chExt cx="1256400" cy="1247700"/>
          </a:xfrm>
        </p:grpSpPr>
        <p:sp>
          <p:nvSpPr>
            <p:cNvPr id="372" name="Google Shape;372;p42"/>
            <p:cNvSpPr/>
            <p:nvPr/>
          </p:nvSpPr>
          <p:spPr>
            <a:xfrm>
              <a:off x="4112975" y="3404450"/>
              <a:ext cx="942600" cy="365700"/>
            </a:xfrm>
            <a:prstGeom prst="rightArrow">
              <a:avLst>
                <a:gd fmla="val 33401" name="adj1"/>
                <a:gd fmla="val 44831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 rot="10800000">
              <a:off x="4069400" y="3708900"/>
              <a:ext cx="942600" cy="365700"/>
            </a:xfrm>
            <a:prstGeom prst="rightArrow">
              <a:avLst>
                <a:gd fmla="val 32088" name="adj1"/>
                <a:gd fmla="val 5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3956075" y="3107825"/>
              <a:ext cx="1256400" cy="12477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" name="Google Shape;375;p42"/>
            <p:cNvCxnSpPr>
              <a:stCxn id="374" idx="1"/>
              <a:endCxn id="374" idx="5"/>
            </p:cNvCxnSpPr>
            <p:nvPr/>
          </p:nvCxnSpPr>
          <p:spPr>
            <a:xfrm>
              <a:off x="4140071" y="3290546"/>
              <a:ext cx="888300" cy="882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/>
          </a:blip>
          <a:srcRect b="7893" l="1501" r="6400" t="0"/>
          <a:stretch/>
        </p:blipFill>
        <p:spPr>
          <a:xfrm>
            <a:off x="5426725" y="2561525"/>
            <a:ext cx="3035152" cy="20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7" name="Google Shape;377;p42"/>
          <p:cNvPicPr preferRelativeResize="0"/>
          <p:nvPr/>
        </p:nvPicPr>
        <p:blipFill rotWithShape="1">
          <a:blip r:embed="rId4">
            <a:alphaModFix/>
          </a:blip>
          <a:srcRect b="0" l="0" r="16874" t="0"/>
          <a:stretch/>
        </p:blipFill>
        <p:spPr>
          <a:xfrm>
            <a:off x="682125" y="2538850"/>
            <a:ext cx="3035146" cy="205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learn?</a:t>
            </a:r>
            <a:endParaRPr/>
          </a:p>
        </p:txBody>
      </p:sp>
      <p:grpSp>
        <p:nvGrpSpPr>
          <p:cNvPr id="383" name="Google Shape;383;p43"/>
          <p:cNvGrpSpPr/>
          <p:nvPr/>
        </p:nvGrpSpPr>
        <p:grpSpPr>
          <a:xfrm>
            <a:off x="6762255" y="2040391"/>
            <a:ext cx="1374192" cy="810029"/>
            <a:chOff x="657363" y="2284129"/>
            <a:chExt cx="1110637" cy="654675"/>
          </a:xfrm>
        </p:grpSpPr>
        <p:sp>
          <p:nvSpPr>
            <p:cNvPr id="384" name="Google Shape;384;p43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3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43"/>
          <p:cNvSpPr/>
          <p:nvPr/>
        </p:nvSpPr>
        <p:spPr>
          <a:xfrm>
            <a:off x="3445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an Anomaly Detection Application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37" y="1757885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/>
          <p:nvPr/>
        </p:nvSpPr>
        <p:spPr>
          <a:xfrm>
            <a:off x="322185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Anomaly Detection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ML Pipeline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60992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Training, Testing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in Colab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5273415" y="2126525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2901914" y="2126525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4296903" y="2126525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3582620" y="2126525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2986744" y="2161925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3680374" y="2161928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4403312" y="2161928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43"/>
          <p:cNvSpPr txBox="1"/>
          <p:nvPr/>
        </p:nvSpPr>
        <p:spPr>
          <a:xfrm>
            <a:off x="5373859" y="2161934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43"/>
          <p:cNvSpPr/>
          <p:nvPr/>
        </p:nvSpPr>
        <p:spPr>
          <a:xfrm>
            <a:off x="2900158" y="2484095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4">
            <a:alphaModFix/>
          </a:blip>
          <a:srcRect b="13934" l="17159" r="17570" t="15404"/>
          <a:stretch/>
        </p:blipFill>
        <p:spPr>
          <a:xfrm>
            <a:off x="3424915" y="2504674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/>
          <p:nvPr/>
        </p:nvSpPr>
        <p:spPr>
          <a:xfrm>
            <a:off x="4403312" y="2484095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5">
            <a:alphaModFix/>
          </a:blip>
          <a:srcRect b="11417" l="5992" r="6018" t="15252"/>
          <a:stretch/>
        </p:blipFill>
        <p:spPr>
          <a:xfrm>
            <a:off x="4637623" y="2518858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/>
          <p:nvPr/>
        </p:nvSpPr>
        <p:spPr>
          <a:xfrm>
            <a:off x="5429698" y="2484105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5">
            <a:alphaModFix/>
          </a:blip>
          <a:srcRect b="11419" l="5992" r="6018" t="60195"/>
          <a:stretch/>
        </p:blipFill>
        <p:spPr>
          <a:xfrm>
            <a:off x="5470536" y="2652378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 rotWithShape="1">
          <a:blip r:embed="rId5">
            <a:alphaModFix/>
          </a:blip>
          <a:srcRect b="38405" l="34518" r="33909" t="14319"/>
          <a:stretch/>
        </p:blipFill>
        <p:spPr>
          <a:xfrm>
            <a:off x="5723455" y="2511100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5853242" y="2640531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13" name="Google Shape;413;p43"/>
          <p:cNvSpPr/>
          <p:nvPr/>
        </p:nvSpPr>
        <p:spPr>
          <a:xfrm>
            <a:off x="466525" y="1524775"/>
            <a:ext cx="5855700" cy="3218700"/>
          </a:xfrm>
          <a:prstGeom prst="rect">
            <a:avLst/>
          </a:prstGeom>
          <a:solidFill>
            <a:srgbClr val="FFFFFF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r>
              <a:rPr lang="en"/>
              <a:t> learning</a:t>
            </a:r>
            <a:endParaRPr/>
          </a:p>
        </p:txBody>
      </p:sp>
      <p:cxnSp>
        <p:nvCxnSpPr>
          <p:cNvPr id="423" name="Google Shape;423;p45"/>
          <p:cNvCxnSpPr/>
          <p:nvPr/>
        </p:nvCxnSpPr>
        <p:spPr>
          <a:xfrm>
            <a:off x="1125550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4" name="Google Shape;424;p45"/>
          <p:cNvCxnSpPr/>
          <p:nvPr/>
        </p:nvCxnSpPr>
        <p:spPr>
          <a:xfrm flipH="1" rot="10800000">
            <a:off x="950721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45"/>
          <p:cNvSpPr/>
          <p:nvPr/>
        </p:nvSpPr>
        <p:spPr>
          <a:xfrm>
            <a:off x="1467277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1590564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1849372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1590564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2352670" y="185807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2669675" y="2254897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5"/>
          <p:cNvSpPr/>
          <p:nvPr/>
        </p:nvSpPr>
        <p:spPr>
          <a:xfrm>
            <a:off x="3148399" y="204500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3148399" y="2499050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984325" y="4296400"/>
            <a:ext cx="2892900" cy="3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r>
              <a:rPr lang="en"/>
              <a:t> learning</a:t>
            </a:r>
            <a:endParaRPr/>
          </a:p>
        </p:txBody>
      </p:sp>
      <p:cxnSp>
        <p:nvCxnSpPr>
          <p:cNvPr id="439" name="Google Shape;439;p46"/>
          <p:cNvCxnSpPr/>
          <p:nvPr/>
        </p:nvCxnSpPr>
        <p:spPr>
          <a:xfrm>
            <a:off x="1125550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 flipH="1" rot="10800000">
            <a:off x="950721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6"/>
          <p:cNvSpPr/>
          <p:nvPr/>
        </p:nvSpPr>
        <p:spPr>
          <a:xfrm>
            <a:off x="1467277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6"/>
          <p:cNvSpPr/>
          <p:nvPr/>
        </p:nvSpPr>
        <p:spPr>
          <a:xfrm>
            <a:off x="1590564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"/>
          <p:cNvSpPr/>
          <p:nvPr/>
        </p:nvSpPr>
        <p:spPr>
          <a:xfrm>
            <a:off x="1849372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"/>
          <p:cNvSpPr/>
          <p:nvPr/>
        </p:nvSpPr>
        <p:spPr>
          <a:xfrm>
            <a:off x="1590564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>
            <a:off x="2352670" y="185807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>
            <a:off x="2669675" y="2254897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3148399" y="204500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3148399" y="2499050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/>
          <p:nvPr/>
        </p:nvSpPr>
        <p:spPr>
          <a:xfrm>
            <a:off x="984325" y="4296400"/>
            <a:ext cx="2892900" cy="3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50" name="Google Shape;450;p46"/>
          <p:cNvCxnSpPr/>
          <p:nvPr/>
        </p:nvCxnSpPr>
        <p:spPr>
          <a:xfrm>
            <a:off x="1459075" y="1839450"/>
            <a:ext cx="1943400" cy="194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r>
              <a:rPr lang="en"/>
              <a:t> learning</a:t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1125550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7" name="Google Shape;457;p47"/>
          <p:cNvCxnSpPr/>
          <p:nvPr/>
        </p:nvCxnSpPr>
        <p:spPr>
          <a:xfrm flipH="1" rot="10800000">
            <a:off x="950721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47"/>
          <p:cNvSpPr/>
          <p:nvPr/>
        </p:nvSpPr>
        <p:spPr>
          <a:xfrm>
            <a:off x="1467277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1590564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/>
          <p:nvPr/>
        </p:nvSpPr>
        <p:spPr>
          <a:xfrm>
            <a:off x="1849372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/>
          <p:nvPr/>
        </p:nvSpPr>
        <p:spPr>
          <a:xfrm>
            <a:off x="1590564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>
            <a:off x="2352670" y="185807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/>
          <p:nvPr/>
        </p:nvSpPr>
        <p:spPr>
          <a:xfrm>
            <a:off x="2669675" y="2254897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3148399" y="204500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/>
          <p:nvPr/>
        </p:nvSpPr>
        <p:spPr>
          <a:xfrm>
            <a:off x="3148399" y="2499050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7"/>
          <p:cNvSpPr/>
          <p:nvPr/>
        </p:nvSpPr>
        <p:spPr>
          <a:xfrm>
            <a:off x="984325" y="4296400"/>
            <a:ext cx="2892900" cy="3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7" name="Google Shape;467;p47"/>
          <p:cNvCxnSpPr/>
          <p:nvPr/>
        </p:nvCxnSpPr>
        <p:spPr>
          <a:xfrm>
            <a:off x="5132925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68" name="Google Shape;468;p47"/>
          <p:cNvCxnSpPr/>
          <p:nvPr/>
        </p:nvCxnSpPr>
        <p:spPr>
          <a:xfrm flipH="1" rot="10800000">
            <a:off x="4958096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7"/>
          <p:cNvSpPr/>
          <p:nvPr/>
        </p:nvSpPr>
        <p:spPr>
          <a:xfrm>
            <a:off x="5474652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5597939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"/>
          <p:cNvSpPr/>
          <p:nvPr/>
        </p:nvSpPr>
        <p:spPr>
          <a:xfrm>
            <a:off x="5856747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"/>
          <p:cNvSpPr/>
          <p:nvPr/>
        </p:nvSpPr>
        <p:spPr>
          <a:xfrm>
            <a:off x="5597939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"/>
          <p:cNvSpPr/>
          <p:nvPr/>
        </p:nvSpPr>
        <p:spPr>
          <a:xfrm>
            <a:off x="4991700" y="4296388"/>
            <a:ext cx="2892900" cy="36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Unsupervised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7331450" y="204501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/>
          <p:nvPr/>
        </p:nvSpPr>
        <p:spPr>
          <a:xfrm>
            <a:off x="7331450" y="2499060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7"/>
          <p:cNvSpPr/>
          <p:nvPr/>
        </p:nvSpPr>
        <p:spPr>
          <a:xfrm>
            <a:off x="6535721" y="1858084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/>
          <p:nvPr/>
        </p:nvSpPr>
        <p:spPr>
          <a:xfrm>
            <a:off x="6852725" y="2254907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47"/>
          <p:cNvCxnSpPr/>
          <p:nvPr/>
        </p:nvCxnSpPr>
        <p:spPr>
          <a:xfrm>
            <a:off x="1459075" y="1839450"/>
            <a:ext cx="1943400" cy="194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</a:t>
            </a:r>
            <a:r>
              <a:rPr lang="en"/>
              <a:t> learning</a:t>
            </a:r>
            <a:endParaRPr/>
          </a:p>
        </p:txBody>
      </p:sp>
      <p:cxnSp>
        <p:nvCxnSpPr>
          <p:cNvPr id="484" name="Google Shape;484;p48"/>
          <p:cNvCxnSpPr/>
          <p:nvPr/>
        </p:nvCxnSpPr>
        <p:spPr>
          <a:xfrm>
            <a:off x="1125550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 flipH="1" rot="10800000">
            <a:off x="950721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48"/>
          <p:cNvSpPr/>
          <p:nvPr/>
        </p:nvSpPr>
        <p:spPr>
          <a:xfrm>
            <a:off x="1467277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8"/>
          <p:cNvSpPr/>
          <p:nvPr/>
        </p:nvSpPr>
        <p:spPr>
          <a:xfrm>
            <a:off x="1590564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/>
          <p:nvPr/>
        </p:nvSpPr>
        <p:spPr>
          <a:xfrm>
            <a:off x="1849372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"/>
          <p:cNvSpPr/>
          <p:nvPr/>
        </p:nvSpPr>
        <p:spPr>
          <a:xfrm>
            <a:off x="1590564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2352670" y="185807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2669675" y="2254897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>
            <a:off x="3148399" y="2045004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3148399" y="2499050"/>
            <a:ext cx="433500" cy="364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984325" y="4296400"/>
            <a:ext cx="2892900" cy="3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5" name="Google Shape;495;p48"/>
          <p:cNvCxnSpPr/>
          <p:nvPr/>
        </p:nvCxnSpPr>
        <p:spPr>
          <a:xfrm>
            <a:off x="5132925" y="1456050"/>
            <a:ext cx="0" cy="2710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6" name="Google Shape;496;p48"/>
          <p:cNvCxnSpPr/>
          <p:nvPr/>
        </p:nvCxnSpPr>
        <p:spPr>
          <a:xfrm flipH="1" rot="10800000">
            <a:off x="4958096" y="3969405"/>
            <a:ext cx="29601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48"/>
          <p:cNvSpPr/>
          <p:nvPr/>
        </p:nvSpPr>
        <p:spPr>
          <a:xfrm>
            <a:off x="5474652" y="3225589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5597939" y="284158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5856747" y="3100392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5597939" y="3528098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4991700" y="4296388"/>
            <a:ext cx="2892900" cy="36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Unsupervised Learning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2" name="Google Shape;502;p48"/>
          <p:cNvSpPr/>
          <p:nvPr/>
        </p:nvSpPr>
        <p:spPr>
          <a:xfrm>
            <a:off x="5364720" y="2640311"/>
            <a:ext cx="939200" cy="1268725"/>
          </a:xfrm>
          <a:custGeom>
            <a:rect b="b" l="l" r="r" t="t"/>
            <a:pathLst>
              <a:path extrusionOk="0" h="50749" w="37568">
                <a:moveTo>
                  <a:pt x="3078" y="5990"/>
                </a:moveTo>
                <a:cubicBezTo>
                  <a:pt x="664" y="9043"/>
                  <a:pt x="1729" y="12593"/>
                  <a:pt x="1374" y="18343"/>
                </a:cubicBezTo>
                <a:cubicBezTo>
                  <a:pt x="1019" y="24094"/>
                  <a:pt x="-1253" y="35098"/>
                  <a:pt x="948" y="40493"/>
                </a:cubicBezTo>
                <a:cubicBezTo>
                  <a:pt x="3149" y="45889"/>
                  <a:pt x="9893" y="50219"/>
                  <a:pt x="14579" y="50716"/>
                </a:cubicBezTo>
                <a:cubicBezTo>
                  <a:pt x="19265" y="51213"/>
                  <a:pt x="26506" y="46031"/>
                  <a:pt x="29062" y="43475"/>
                </a:cubicBezTo>
                <a:cubicBezTo>
                  <a:pt x="31618" y="40919"/>
                  <a:pt x="28849" y="38009"/>
                  <a:pt x="29914" y="35382"/>
                </a:cubicBezTo>
                <a:cubicBezTo>
                  <a:pt x="30979" y="32755"/>
                  <a:pt x="34244" y="31406"/>
                  <a:pt x="35451" y="27714"/>
                </a:cubicBezTo>
                <a:cubicBezTo>
                  <a:pt x="36658" y="24022"/>
                  <a:pt x="38362" y="16498"/>
                  <a:pt x="37155" y="13232"/>
                </a:cubicBezTo>
                <a:cubicBezTo>
                  <a:pt x="35948" y="9966"/>
                  <a:pt x="31760" y="10321"/>
                  <a:pt x="28210" y="8120"/>
                </a:cubicBezTo>
                <a:cubicBezTo>
                  <a:pt x="24660" y="5919"/>
                  <a:pt x="20046" y="382"/>
                  <a:pt x="15857" y="27"/>
                </a:cubicBezTo>
                <a:cubicBezTo>
                  <a:pt x="11668" y="-328"/>
                  <a:pt x="5492" y="2937"/>
                  <a:pt x="3078" y="5990"/>
                </a:cubicBezTo>
                <a:close/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3" name="Google Shape;503;p48"/>
          <p:cNvSpPr/>
          <p:nvPr/>
        </p:nvSpPr>
        <p:spPr>
          <a:xfrm>
            <a:off x="7331450" y="2045013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7331450" y="2499060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6535721" y="1858084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>
            <a:off x="6852725" y="2254907"/>
            <a:ext cx="258600" cy="2586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/>
          <p:nvPr/>
        </p:nvSpPr>
        <p:spPr>
          <a:xfrm>
            <a:off x="6254774" y="1628636"/>
            <a:ext cx="1661250" cy="1391825"/>
          </a:xfrm>
          <a:custGeom>
            <a:rect b="b" l="l" r="r" t="t"/>
            <a:pathLst>
              <a:path extrusionOk="0" h="55673" w="66450">
                <a:moveTo>
                  <a:pt x="275" y="18344"/>
                </a:moveTo>
                <a:cubicBezTo>
                  <a:pt x="1056" y="22604"/>
                  <a:pt x="2334" y="25160"/>
                  <a:pt x="7942" y="29419"/>
                </a:cubicBezTo>
                <a:cubicBezTo>
                  <a:pt x="13551" y="33679"/>
                  <a:pt x="27750" y="39712"/>
                  <a:pt x="33926" y="43901"/>
                </a:cubicBezTo>
                <a:cubicBezTo>
                  <a:pt x="40103" y="48090"/>
                  <a:pt x="40102" y="53060"/>
                  <a:pt x="45001" y="54551"/>
                </a:cubicBezTo>
                <a:cubicBezTo>
                  <a:pt x="49900" y="56042"/>
                  <a:pt x="60691" y="56397"/>
                  <a:pt x="63318" y="52847"/>
                </a:cubicBezTo>
                <a:cubicBezTo>
                  <a:pt x="65945" y="49297"/>
                  <a:pt x="60336" y="39713"/>
                  <a:pt x="60762" y="33252"/>
                </a:cubicBezTo>
                <a:cubicBezTo>
                  <a:pt x="61188" y="26792"/>
                  <a:pt x="68429" y="18770"/>
                  <a:pt x="65873" y="14084"/>
                </a:cubicBezTo>
                <a:cubicBezTo>
                  <a:pt x="63317" y="9399"/>
                  <a:pt x="51107" y="5565"/>
                  <a:pt x="45427" y="5139"/>
                </a:cubicBezTo>
                <a:cubicBezTo>
                  <a:pt x="39748" y="4713"/>
                  <a:pt x="36624" y="12309"/>
                  <a:pt x="31796" y="11528"/>
                </a:cubicBezTo>
                <a:cubicBezTo>
                  <a:pt x="26969" y="10747"/>
                  <a:pt x="21219" y="1731"/>
                  <a:pt x="16462" y="453"/>
                </a:cubicBezTo>
                <a:cubicBezTo>
                  <a:pt x="11706" y="-825"/>
                  <a:pt x="5955" y="879"/>
                  <a:pt x="3257" y="3861"/>
                </a:cubicBezTo>
                <a:cubicBezTo>
                  <a:pt x="559" y="6843"/>
                  <a:pt x="-506" y="14084"/>
                  <a:pt x="275" y="18344"/>
                </a:cubicBezTo>
                <a:close/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08" name="Google Shape;508;p48"/>
          <p:cNvCxnSpPr/>
          <p:nvPr/>
        </p:nvCxnSpPr>
        <p:spPr>
          <a:xfrm>
            <a:off x="1459075" y="1839450"/>
            <a:ext cx="1943400" cy="194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5375090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6376726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7378363" y="179735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441975" y="179735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1368544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4373453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3371817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2370181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558038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544125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534963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571225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547919" y="186033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550700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601100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558050" y="243365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45747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4885450" y="243365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49551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7100075" y="243365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73311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48170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8051935" y="271201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5375090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376726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378363" y="179735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41975" y="179735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368544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4373453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3371817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2370181" y="179735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1558038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544125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534963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571225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5547919" y="186033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6550700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7601100" y="186035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1558050" y="243365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45747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4885450" y="243365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49551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>
            <a:off x="7100075" y="243365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73311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48170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8051935" y="271201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25 “IoT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4"/>
                </a:solidFill>
              </a:rPr>
              <a:t>keywords”</a:t>
            </a:r>
            <a:r>
              <a:rPr lang="en">
                <a:solidFill>
                  <a:schemeClr val="dk1"/>
                </a:solidFill>
              </a:rPr>
              <a:t> + 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accent1"/>
                </a:solidFill>
              </a:rPr>
              <a:t>10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“unknown words”</a:t>
            </a:r>
            <a:br>
              <a:rPr b="1"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set of words is </a:t>
            </a:r>
            <a:r>
              <a:rPr b="1" lang="en">
                <a:solidFill>
                  <a:schemeClr val="dk1"/>
                </a:solidFill>
              </a:rPr>
              <a:t>known in advance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Speech Commands Dataset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 rot="-5400000">
            <a:off x="4230963" y="2306166"/>
            <a:ext cx="1543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keyword</a:t>
            </a:r>
            <a:endParaRPr i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6289646" y="4513503"/>
            <a:ext cx="1543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Google Sans"/>
                <a:ea typeface="Google Sans"/>
                <a:cs typeface="Google Sans"/>
                <a:sym typeface="Google Sans"/>
              </a:rPr>
              <a:t>utterances</a:t>
            </a:r>
            <a:endParaRPr i="1"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4" name="Google Shape;204;p26" title="Chart"/>
          <p:cNvPicPr preferRelativeResize="0"/>
          <p:nvPr/>
        </p:nvPicPr>
        <p:blipFill rotWithShape="1">
          <a:blip r:embed="rId3">
            <a:alphaModFix/>
          </a:blip>
          <a:srcRect b="0" l="0" r="10626" t="0"/>
          <a:stretch/>
        </p:blipFill>
        <p:spPr>
          <a:xfrm>
            <a:off x="4942452" y="319188"/>
            <a:ext cx="3864601" cy="43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Creating</a:t>
            </a:r>
            <a:r>
              <a:rPr lang="en"/>
              <a:t> an Anomaly Detection Dataset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625" y="1480400"/>
            <a:ext cx="4719149" cy="3146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211" name="Google Shape;211;p27"/>
          <p:cNvSpPr/>
          <p:nvPr/>
        </p:nvSpPr>
        <p:spPr>
          <a:xfrm rot="-5400000">
            <a:off x="659925" y="2871200"/>
            <a:ext cx="2892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Machine Failure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44500" y="603900"/>
            <a:ext cx="8590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are </a:t>
            </a:r>
            <a:r>
              <a:rPr i="1" lang="en">
                <a:solidFill>
                  <a:schemeClr val="dk1"/>
                </a:solidFill>
              </a:rPr>
              <a:t>Anomaly Detection Datasets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different</a:t>
            </a: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3" y="1887194"/>
            <a:ext cx="1703567" cy="11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565100" y="1487434"/>
            <a:ext cx="3604500" cy="1641900"/>
          </a:xfrm>
          <a:prstGeom prst="bracketPair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040" y="1887178"/>
            <a:ext cx="1703567" cy="112872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875038" y="1294800"/>
            <a:ext cx="3029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Normal Data</a:t>
            </a:r>
            <a:endParaRPr b="1"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3748225" y="3501225"/>
            <a:ext cx="4272000" cy="1460700"/>
          </a:xfrm>
          <a:prstGeom prst="bracketPair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899" y="3829748"/>
            <a:ext cx="1350675" cy="89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388" y="3835415"/>
            <a:ext cx="1350706" cy="8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3990200" y="3248525"/>
            <a:ext cx="4029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Abnormal Data</a:t>
            </a:r>
            <a:endParaRPr b="1" sz="17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7576675" y="3458020"/>
            <a:ext cx="647400" cy="172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831" y="3824794"/>
            <a:ext cx="1350700" cy="91617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7930967" y="3737008"/>
            <a:ext cx="79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43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473" y="1887194"/>
            <a:ext cx="1703567" cy="11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565100" y="1487434"/>
            <a:ext cx="3604500" cy="1641900"/>
          </a:xfrm>
          <a:prstGeom prst="bracketPair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0040" y="1887178"/>
            <a:ext cx="1703567" cy="112872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 txBox="1"/>
          <p:nvPr/>
        </p:nvSpPr>
        <p:spPr>
          <a:xfrm>
            <a:off x="875038" y="1294800"/>
            <a:ext cx="3029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Normal Data</a:t>
            </a:r>
            <a:endParaRPr b="1"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344500" y="603900"/>
            <a:ext cx="8590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are </a:t>
            </a:r>
            <a:r>
              <a:rPr i="1" lang="en">
                <a:solidFill>
                  <a:schemeClr val="dk1"/>
                </a:solidFill>
              </a:rPr>
              <a:t>Anomaly Detection Datasets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different</a:t>
            </a:r>
            <a:r>
              <a:rPr lang="en">
                <a:solidFill>
                  <a:schemeClr val="dk1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636300" y="1219600"/>
            <a:ext cx="7900800" cy="3685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Unbalanced</a:t>
            </a:r>
            <a:r>
              <a:rPr lang="en">
                <a:solidFill>
                  <a:schemeClr val="dk1"/>
                </a:solidFill>
              </a:rPr>
              <a:t> Data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12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145" y="3623232"/>
            <a:ext cx="974632" cy="64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33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3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73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14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35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55" y="1270525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24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45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65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85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6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26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47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67" y="186509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33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3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73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14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35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55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45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65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85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6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26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47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67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65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85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6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26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47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67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57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77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98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8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638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259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879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0" y="2459672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12" y="3054246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12" y="3648819"/>
            <a:ext cx="974620" cy="59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24" y="4243393"/>
            <a:ext cx="974620" cy="5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